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19"/>
  </p:notesMasterIdLst>
  <p:sldIdLst>
    <p:sldId id="562" r:id="rId2"/>
    <p:sldId id="421" r:id="rId3"/>
    <p:sldId id="861" r:id="rId4"/>
    <p:sldId id="871" r:id="rId5"/>
    <p:sldId id="872" r:id="rId6"/>
    <p:sldId id="873" r:id="rId7"/>
    <p:sldId id="879" r:id="rId8"/>
    <p:sldId id="868" r:id="rId9"/>
    <p:sldId id="869" r:id="rId10"/>
    <p:sldId id="880" r:id="rId11"/>
    <p:sldId id="870" r:id="rId12"/>
    <p:sldId id="874" r:id="rId13"/>
    <p:sldId id="875" r:id="rId14"/>
    <p:sldId id="876" r:id="rId15"/>
    <p:sldId id="877" r:id="rId16"/>
    <p:sldId id="878" r:id="rId17"/>
    <p:sldId id="7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7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4" autoAdjust="0"/>
    <p:restoredTop sz="94498" autoAdjust="0"/>
  </p:normalViewPr>
  <p:slideViewPr>
    <p:cSldViewPr snapToGrid="0">
      <p:cViewPr varScale="1">
        <p:scale>
          <a:sx n="54" d="100"/>
          <a:sy n="54" d="100"/>
        </p:scale>
        <p:origin x="1037" y="62"/>
      </p:cViewPr>
      <p:guideLst>
        <p:guide orient="horz" pos="192"/>
        <p:guide pos="7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9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2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0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3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04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4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8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73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7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2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8579" y="0"/>
            <a:ext cx="12173421" cy="1905000"/>
          </a:xfrm>
        </p:spPr>
        <p:txBody>
          <a:bodyPr/>
          <a:lstStyle/>
          <a:p>
            <a:r>
              <a:rPr lang="zh-CN" altLang="en-US" b="1" dirty="0"/>
              <a:t>“走出去”之</a:t>
            </a:r>
            <a:r>
              <a:rPr lang="en-US" altLang="zh-CN" b="1" dirty="0"/>
              <a:t>——</a:t>
            </a:r>
            <a:r>
              <a:rPr lang="zh-CN" altLang="en-US" b="1" dirty="0"/>
              <a:t>识别撒但的诡计</a:t>
            </a:r>
            <a:br>
              <a:rPr lang="en-US" altLang="zh-CN" sz="4267" b="1" dirty="0"/>
            </a:br>
            <a:r>
              <a:rPr lang="zh-CN" altLang="en-US" sz="4267" b="1" dirty="0"/>
              <a:t>徒</a:t>
            </a:r>
            <a:r>
              <a:rPr lang="en-US" altLang="zh-CN" sz="4267" b="1" dirty="0"/>
              <a:t>15</a:t>
            </a:r>
            <a:r>
              <a:rPr lang="zh-CN" altLang="en-US" sz="4267" b="1" dirty="0"/>
              <a:t>：</a:t>
            </a:r>
            <a:r>
              <a:rPr lang="en-US" altLang="zh-CN" sz="4267" b="1" dirty="0"/>
              <a:t>1-21</a:t>
            </a:r>
            <a:endParaRPr lang="zh-CN" altLang="en-US" sz="4267" b="1" dirty="0"/>
          </a:p>
        </p:txBody>
      </p:sp>
      <p:pic>
        <p:nvPicPr>
          <p:cNvPr id="1028" name="Picture 4" descr="F:\“走出去”前的准备\C1377136047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1"/>
            <a:ext cx="12192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US" sz="4800" b="1" dirty="0"/>
              <a:t>8</a:t>
            </a:r>
            <a:r>
              <a:rPr lang="zh-CN" altLang="en-US" sz="4800" b="1" dirty="0"/>
              <a:t>你们得救是本乎恩，也因着信，这并不是出于自己，乃是神所赐的。</a:t>
            </a:r>
            <a:r>
              <a:rPr lang="en-US" sz="4800" b="1" dirty="0"/>
              <a:t>9</a:t>
            </a:r>
            <a:r>
              <a:rPr lang="zh-CN" altLang="en-US" sz="4800" b="1" dirty="0"/>
              <a:t>也不是出于行为，免得有人自夸。</a:t>
            </a:r>
            <a:br>
              <a:rPr lang="en-US" altLang="zh-CN" sz="4800" b="1" dirty="0"/>
            </a:br>
            <a:br>
              <a:rPr lang="en-US" altLang="zh-CN" sz="4800" b="1" dirty="0"/>
            </a:br>
            <a:r>
              <a:rPr lang="zh-CN" altLang="en-US" sz="4800" b="1" dirty="0"/>
              <a:t> </a:t>
            </a:r>
            <a:r>
              <a:rPr lang="en-US" altLang="zh-CN" sz="4800" b="1" dirty="0"/>
              <a:t>8 </a:t>
            </a:r>
            <a:r>
              <a:rPr lang="en-US" sz="4800" b="1" dirty="0"/>
              <a:t>For it is </a:t>
            </a:r>
            <a:r>
              <a:rPr lang="en-US" sz="4800" b="1" dirty="0">
                <a:solidFill>
                  <a:srgbClr val="0070C0"/>
                </a:solidFill>
              </a:rPr>
              <a:t>by grace </a:t>
            </a:r>
            <a:r>
              <a:rPr lang="en-US" sz="4800" b="1" dirty="0"/>
              <a:t>you have been saved, </a:t>
            </a:r>
            <a:r>
              <a:rPr lang="en-US" sz="4800" b="1" dirty="0">
                <a:solidFill>
                  <a:srgbClr val="0070C0"/>
                </a:solidFill>
              </a:rPr>
              <a:t>through faith </a:t>
            </a:r>
            <a:r>
              <a:rPr lang="en-US" sz="4800" b="1" dirty="0"/>
              <a:t>– and this is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not from yourselves</a:t>
            </a:r>
            <a:r>
              <a:rPr lang="en-US" sz="4800" b="1" dirty="0"/>
              <a:t>, it is the gift of God – 9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not by works</a:t>
            </a:r>
            <a:r>
              <a:rPr lang="en-US" sz="4800" b="1" dirty="0"/>
              <a:t>, so that no one can boast.</a:t>
            </a:r>
            <a:r>
              <a:rPr lang="zh-CN" altLang="en-US" sz="4800" b="1" dirty="0"/>
              <a:t>”</a:t>
            </a:r>
            <a:br>
              <a:rPr lang="en-US" altLang="zh-CN" sz="4800" b="1" dirty="0"/>
            </a:br>
            <a:r>
              <a:rPr lang="en-US" altLang="zh-CN" sz="4800" b="1" dirty="0"/>
              <a:t>                                                    </a:t>
            </a:r>
            <a:r>
              <a:rPr lang="zh-CN" altLang="en-US" sz="4800" b="1" dirty="0"/>
              <a:t>弗</a:t>
            </a:r>
            <a:r>
              <a:rPr lang="en-US" sz="4800" b="1" dirty="0"/>
              <a:t>2</a:t>
            </a:r>
            <a:r>
              <a:rPr lang="zh-CN" altLang="en-US" sz="4800" b="1" dirty="0"/>
              <a:t>：</a:t>
            </a:r>
            <a:r>
              <a:rPr lang="en-US" sz="4800" b="1" dirty="0"/>
              <a:t>8-9</a:t>
            </a:r>
            <a:endParaRPr lang="zh-CN" altLang="en-US" sz="4800" b="1" dirty="0">
              <a:ea typeface="汉仪中楷简"/>
            </a:endParaRPr>
          </a:p>
        </p:txBody>
      </p:sp>
    </p:spTree>
    <p:extLst>
      <p:ext uri="{BB962C8B-B14F-4D97-AF65-F5344CB8AC3E}">
        <p14:creationId xmlns:p14="http://schemas.microsoft.com/office/powerpoint/2010/main" val="50898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endParaRPr lang="zh-CN" altLang="en-US" sz="3733" b="1" dirty="0">
              <a:ea typeface="汉仪中楷简"/>
            </a:endParaRPr>
          </a:p>
        </p:txBody>
      </p:sp>
      <p:pic>
        <p:nvPicPr>
          <p:cNvPr id="1026" name="Picture 2" descr="F:\2024 证道\“走出去”之—— 识别撒但的诡计\b9eb221df65d95ff67b866fd0d68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431800"/>
            <a:ext cx="9753600" cy="772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03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zh-CN" altLang="en-US" sz="4800" b="1" dirty="0"/>
              <a:t>徒</a:t>
            </a:r>
            <a:r>
              <a:rPr lang="en-US" altLang="zh-CN" sz="4800" b="1" dirty="0"/>
              <a:t>15</a:t>
            </a:r>
            <a:r>
              <a:rPr lang="zh-CN" altLang="en-US" sz="4800" b="1" dirty="0"/>
              <a:t>：</a:t>
            </a:r>
            <a:r>
              <a:rPr lang="en-US" altLang="zh-CN" sz="4800" b="1" dirty="0"/>
              <a:t>2 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</a:rPr>
              <a:t>保罗巴拿巴与他们大大地分争辩论</a:t>
            </a:r>
            <a:r>
              <a:rPr lang="zh-CN" altLang="en-US" sz="4800" b="1" dirty="0"/>
              <a:t>，众门徒就定规，叫保罗，巴拿巴和本会中几个人，为所辩论的，上耶路撒冷去，见使徒和长老。</a:t>
            </a:r>
            <a:endParaRPr lang="zh-CN" altLang="en-US" sz="4800" b="1" dirty="0">
              <a:ea typeface="汉仪中楷简"/>
            </a:endParaRPr>
          </a:p>
        </p:txBody>
      </p:sp>
    </p:spTree>
    <p:extLst>
      <p:ext uri="{BB962C8B-B14F-4D97-AF65-F5344CB8AC3E}">
        <p14:creationId xmlns:p14="http://schemas.microsoft.com/office/powerpoint/2010/main" val="352069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112000" cy="6858000"/>
          </a:xfrm>
        </p:spPr>
        <p:txBody>
          <a:bodyPr/>
          <a:lstStyle/>
          <a:p>
            <a:pPr algn="l"/>
            <a:r>
              <a:rPr lang="zh-CN" altLang="en-US" sz="4800" b="1" dirty="0">
                <a:ea typeface="汉仪中楷简"/>
              </a:rPr>
              <a:t>三、使徒们的接待和决定</a:t>
            </a:r>
            <a:br>
              <a:rPr lang="en-US" altLang="zh-CN" sz="4800" b="1" dirty="0">
                <a:ea typeface="汉仪中楷简"/>
              </a:rPr>
            </a:br>
            <a:br>
              <a:rPr lang="en-US" altLang="zh-CN" sz="4800" b="1" dirty="0">
                <a:ea typeface="汉仪中楷简"/>
              </a:rPr>
            </a:br>
            <a:r>
              <a:rPr lang="zh-CN" altLang="en-US" sz="4800" b="1" dirty="0">
                <a:ea typeface="汉仪中楷简"/>
              </a:rPr>
              <a:t> </a:t>
            </a:r>
            <a:r>
              <a:rPr lang="en-US" altLang="zh-CN" sz="4800" b="1" dirty="0">
                <a:ea typeface="汉仪中楷简"/>
              </a:rPr>
              <a:t>6</a:t>
            </a:r>
            <a:r>
              <a:rPr lang="zh-CN" altLang="en-US" sz="4800" b="1" dirty="0">
                <a:ea typeface="汉仪中楷简"/>
              </a:rPr>
              <a:t>使徒和长老，聚会商议这事。</a:t>
            </a:r>
            <a:r>
              <a:rPr lang="en-US" altLang="zh-CN" sz="4800" b="1" dirty="0">
                <a:ea typeface="汉仪中楷简"/>
              </a:rPr>
              <a:t>7</a:t>
            </a:r>
            <a:r>
              <a:rPr lang="zh-CN" altLang="en-US" sz="4800" b="1" dirty="0">
                <a:ea typeface="汉仪中楷简"/>
              </a:rPr>
              <a:t>辩论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已经多了</a:t>
            </a:r>
            <a:r>
              <a:rPr lang="zh-CN" altLang="en-US" sz="4800" b="1" dirty="0">
                <a:ea typeface="汉仪中楷简"/>
              </a:rPr>
              <a:t>，彼得就起来，说，诸位弟兄，你们知道神早已在你们中间拣选了我，</a:t>
            </a:r>
            <a:r>
              <a:rPr lang="zh-CN" altLang="en-US" sz="4800" b="1" dirty="0">
                <a:solidFill>
                  <a:srgbClr val="0070C0"/>
                </a:solidFill>
                <a:ea typeface="汉仪中楷简"/>
              </a:rPr>
              <a:t>叫外邦人从我口中得听福音之道，而且相信</a:t>
            </a:r>
            <a:r>
              <a:rPr lang="zh-CN" altLang="en-US" sz="4800" b="1" dirty="0">
                <a:ea typeface="汉仪中楷简"/>
              </a:rPr>
              <a:t>。</a:t>
            </a:r>
          </a:p>
        </p:txBody>
      </p:sp>
      <p:pic>
        <p:nvPicPr>
          <p:cNvPr id="3074" name="Picture 2" descr="F:\2024 证道\“走出去”之—— 识别撒但的诡计\3660-19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717" y="3327400"/>
            <a:ext cx="4678284" cy="353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5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US" altLang="zh-CN" sz="4800" b="1" dirty="0"/>
              <a:t>8</a:t>
            </a:r>
            <a:r>
              <a:rPr lang="zh-CN" altLang="en-US" sz="4800" b="1" dirty="0"/>
              <a:t>知道人心的神，也为他们作了见证。赐圣灵给他们，正如给我们一样。</a:t>
            </a:r>
            <a:br>
              <a:rPr lang="zh-CN" altLang="en-US" sz="4800" b="1" dirty="0"/>
            </a:br>
            <a:r>
              <a:rPr lang="en-US" altLang="zh-CN" sz="4800" b="1" dirty="0"/>
              <a:t>9</a:t>
            </a:r>
            <a:r>
              <a:rPr lang="zh-CN" altLang="en-US" sz="4800" b="1" dirty="0">
                <a:solidFill>
                  <a:srgbClr val="0070C0"/>
                </a:solidFill>
              </a:rPr>
              <a:t>又借着信</a:t>
            </a:r>
            <a:r>
              <a:rPr lang="zh-CN" altLang="en-US" sz="4800" b="1" dirty="0"/>
              <a:t>，洁净了他们的心，并不分他们我们。</a:t>
            </a:r>
            <a:br>
              <a:rPr lang="zh-CN" altLang="en-US" sz="4800" b="1" dirty="0"/>
            </a:br>
            <a:r>
              <a:rPr lang="en-US" altLang="zh-CN" sz="4800" b="1" dirty="0"/>
              <a:t>10</a:t>
            </a:r>
            <a:r>
              <a:rPr lang="zh-CN" altLang="en-US" sz="4800" b="1" dirty="0">
                <a:solidFill>
                  <a:srgbClr val="0070C0"/>
                </a:solidFill>
              </a:rPr>
              <a:t>现在为什么试探神</a:t>
            </a:r>
            <a:r>
              <a:rPr lang="zh-CN" altLang="en-US" sz="4800" b="1" dirty="0"/>
              <a:t>，要把我们祖宗和我们所不能负的轭，放在门徒的颈项上呢？</a:t>
            </a:r>
            <a:br>
              <a:rPr lang="zh-CN" altLang="en-US" sz="4800" b="1" dirty="0"/>
            </a:br>
            <a:r>
              <a:rPr lang="en-US" altLang="zh-CN" sz="4800" b="1" dirty="0"/>
              <a:t>11</a:t>
            </a:r>
            <a:r>
              <a:rPr lang="zh-CN" altLang="en-US" sz="4800" b="1" dirty="0"/>
              <a:t>我们得救，</a:t>
            </a:r>
            <a:r>
              <a:rPr lang="zh-CN" altLang="en-US" sz="4800" b="1" dirty="0">
                <a:solidFill>
                  <a:srgbClr val="0070C0"/>
                </a:solidFill>
              </a:rPr>
              <a:t>乃是因主耶稣的恩</a:t>
            </a:r>
            <a:r>
              <a:rPr lang="zh-CN" altLang="en-US" sz="4800" b="1" dirty="0"/>
              <a:t>，和他们一样，这是我们所信的。</a:t>
            </a:r>
            <a:endParaRPr lang="zh-CN" altLang="en-US" sz="4800" b="1" dirty="0">
              <a:ea typeface="汉仪中楷简"/>
            </a:endParaRPr>
          </a:p>
        </p:txBody>
      </p:sp>
    </p:spTree>
    <p:extLst>
      <p:ext uri="{BB962C8B-B14F-4D97-AF65-F5344CB8AC3E}">
        <p14:creationId xmlns:p14="http://schemas.microsoft.com/office/powerpoint/2010/main" val="146435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US" sz="4800" b="1" dirty="0"/>
              <a:t>13</a:t>
            </a:r>
            <a:r>
              <a:rPr lang="zh-CN" altLang="en-US" sz="4800" b="1" dirty="0"/>
              <a:t>雅各就说：诸位弟兄，请听我的话。</a:t>
            </a:r>
            <a:r>
              <a:rPr lang="en-US" sz="4800" b="1" dirty="0"/>
              <a:t>14</a:t>
            </a:r>
            <a:r>
              <a:rPr lang="zh-CN" altLang="en-US" sz="4800" b="1" dirty="0"/>
              <a:t>方才西门述说神当初怎样眷顾外邦人，从他们中间选取百姓归于自己的名下</a:t>
            </a:r>
            <a:r>
              <a:rPr lang="en-US" sz="4800" b="1" dirty="0"/>
              <a:t>15</a:t>
            </a:r>
            <a:r>
              <a:rPr lang="zh-CN" altLang="en-US" sz="4800" b="1" dirty="0">
                <a:solidFill>
                  <a:srgbClr val="0070C0"/>
                </a:solidFill>
              </a:rPr>
              <a:t>众先知的话，也与这意思相合</a:t>
            </a:r>
            <a:r>
              <a:rPr lang="zh-CN" altLang="en-US" sz="4800" b="1" dirty="0"/>
              <a:t>。</a:t>
            </a:r>
            <a:r>
              <a:rPr lang="en-US" sz="4800" b="1" dirty="0"/>
              <a:t>16</a:t>
            </a:r>
            <a:r>
              <a:rPr lang="zh-CN" altLang="en-US" sz="4800" b="1" dirty="0"/>
              <a:t>正如经上所写的，此后我要回来，重新修造大卫倒塌的帐幕，把那破坏的，重新修造建立起来。</a:t>
            </a:r>
            <a:r>
              <a:rPr lang="en-US" sz="4800" b="1" dirty="0"/>
              <a:t>17</a:t>
            </a:r>
            <a:r>
              <a:rPr lang="zh-CN" altLang="en-US" sz="4800" b="1" dirty="0"/>
              <a:t>叫余剩的人，就是凡称为我名下的外邦人，都寻求主。</a:t>
            </a:r>
            <a:r>
              <a:rPr lang="en-US" sz="4800" b="1" dirty="0"/>
              <a:t>18</a:t>
            </a:r>
            <a:r>
              <a:rPr lang="zh-CN" altLang="en-US" sz="4800" b="1" dirty="0"/>
              <a:t>这话是从创世以来，显明这事的主说的。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7267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US" altLang="zh-CN" sz="4800" b="1" dirty="0"/>
              <a:t>19</a:t>
            </a:r>
            <a:r>
              <a:rPr lang="zh-CN" altLang="en-US" sz="4800" b="1" dirty="0"/>
              <a:t>不可难为那归服神的外邦人。</a:t>
            </a:r>
            <a:br>
              <a:rPr lang="en-US" altLang="zh-CN" sz="4800" b="1" dirty="0"/>
            </a:br>
            <a:br>
              <a:rPr lang="zh-CN" altLang="en-US" sz="4800" b="1" dirty="0"/>
            </a:br>
            <a:r>
              <a:rPr lang="en-US" altLang="zh-CN" sz="4800" b="1" dirty="0"/>
              <a:t>20</a:t>
            </a:r>
            <a:r>
              <a:rPr lang="zh-CN" altLang="en-US" sz="4800" b="1" dirty="0"/>
              <a:t>只要写信，吩咐他们</a:t>
            </a:r>
            <a:r>
              <a:rPr lang="zh-CN" altLang="en-US" sz="4800" b="1" dirty="0">
                <a:solidFill>
                  <a:srgbClr val="0070C0"/>
                </a:solidFill>
              </a:rPr>
              <a:t>禁戒偶像的污秽</a:t>
            </a:r>
            <a:r>
              <a:rPr lang="zh-CN" altLang="en-US" sz="4800" b="1" dirty="0"/>
              <a:t>和</a:t>
            </a:r>
            <a:r>
              <a:rPr lang="zh-CN" altLang="en-US" sz="4800" b="1" dirty="0">
                <a:solidFill>
                  <a:srgbClr val="0070C0"/>
                </a:solidFill>
              </a:rPr>
              <a:t>奸淫</a:t>
            </a:r>
            <a:r>
              <a:rPr lang="zh-CN" altLang="en-US" sz="4800" b="1" dirty="0"/>
              <a:t>，并</a:t>
            </a:r>
            <a:r>
              <a:rPr lang="zh-CN" altLang="en-US" sz="4800" b="1" dirty="0">
                <a:solidFill>
                  <a:srgbClr val="0070C0"/>
                </a:solidFill>
              </a:rPr>
              <a:t>勒死的牲畜</a:t>
            </a:r>
            <a:r>
              <a:rPr lang="zh-CN" altLang="en-US" sz="4800" b="1" dirty="0"/>
              <a:t>，和</a:t>
            </a:r>
            <a:r>
              <a:rPr lang="zh-CN" altLang="en-US" sz="4800" b="1" dirty="0">
                <a:solidFill>
                  <a:srgbClr val="0070C0"/>
                </a:solidFill>
              </a:rPr>
              <a:t>血</a:t>
            </a:r>
            <a:r>
              <a:rPr lang="zh-CN" altLang="en-US" sz="4800" b="1" dirty="0"/>
              <a:t>。</a:t>
            </a:r>
            <a:endParaRPr lang="zh-CN" altLang="en-US" sz="4800" b="1" dirty="0">
              <a:ea typeface="汉仪中楷简"/>
            </a:endParaRPr>
          </a:p>
        </p:txBody>
      </p:sp>
    </p:spTree>
    <p:extLst>
      <p:ext uri="{BB962C8B-B14F-4D97-AF65-F5344CB8AC3E}">
        <p14:creationId xmlns:p14="http://schemas.microsoft.com/office/powerpoint/2010/main" val="345986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38181" y="-13446"/>
            <a:ext cx="12230181" cy="31376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64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br>
              <a:rPr lang="en-US" sz="6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64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6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2514600"/>
            <a:ext cx="1219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937000"/>
            <a:ext cx="12192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Calibri"/>
              <a:ea typeface="宋体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3124200"/>
            <a:ext cx="12192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267" b="1" dirty="0">
              <a:solidFill>
                <a:srgbClr val="0070C0"/>
              </a:solidFill>
              <a:latin typeface="Calibri"/>
              <a:ea typeface="汉仪中楷简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72368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1193801"/>
            <a:ext cx="12144672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2819400"/>
            <a:ext cx="2032000" cy="1422400"/>
          </a:xfrm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0070C0"/>
                </a:solidFill>
                <a:ea typeface="汉仪中楷简"/>
              </a:rPr>
              <a:t>2</a:t>
            </a:r>
            <a:r>
              <a:rPr lang="zh-CN" altLang="en-US" sz="3200" b="1" dirty="0">
                <a:solidFill>
                  <a:srgbClr val="0070C0"/>
                </a:solidFill>
                <a:ea typeface="汉仪中楷简"/>
              </a:rPr>
              <a:t>章教会建立</a:t>
            </a:r>
          </a:p>
        </p:txBody>
      </p:sp>
      <p:sp>
        <p:nvSpPr>
          <p:cNvPr id="3" name="Right Arrow 2"/>
          <p:cNvSpPr/>
          <p:nvPr/>
        </p:nvSpPr>
        <p:spPr>
          <a:xfrm>
            <a:off x="0" y="4140200"/>
            <a:ext cx="12192000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219200" y="4546600"/>
            <a:ext cx="18288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3-4</a:t>
            </a:r>
            <a:r>
              <a:rPr lang="zh-CN" altLang="en-US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章教会受逼迫，使徒被抓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2641600" y="2616200"/>
            <a:ext cx="2133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/>
                <a:ea typeface="汉仪中楷简"/>
              </a:rPr>
              <a:t>3-4</a:t>
            </a:r>
            <a:r>
              <a:rPr lang="zh-CN" altLang="en-US" sz="3200" b="1" dirty="0">
                <a:solidFill>
                  <a:srgbClr val="0070C0"/>
                </a:solidFill>
                <a:latin typeface="Calibri"/>
                <a:ea typeface="汉仪中楷简"/>
              </a:rPr>
              <a:t>章 教会合一、复兴和发展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3657600" y="4648200"/>
            <a:ext cx="2133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5-6</a:t>
            </a:r>
            <a:r>
              <a:rPr lang="zh-CN" altLang="en-US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章亚拿尼亚事件、饭食供给问题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6197600" y="4749800"/>
            <a:ext cx="1625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8</a:t>
            </a:r>
            <a:r>
              <a:rPr lang="zh-CN" altLang="en-US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章教会面临全面逼迫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6807200" y="2514600"/>
            <a:ext cx="2641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/>
                <a:ea typeface="汉仪中楷简"/>
              </a:rPr>
              <a:t>9-12</a:t>
            </a:r>
            <a:r>
              <a:rPr lang="zh-CN" altLang="en-US" sz="3200" b="1" dirty="0">
                <a:solidFill>
                  <a:srgbClr val="0070C0"/>
                </a:solidFill>
                <a:latin typeface="Calibri"/>
                <a:ea typeface="汉仪中楷简"/>
              </a:rPr>
              <a:t>章福音传遍犹太全地和撒玛利亚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9652000" y="2616200"/>
            <a:ext cx="2133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/>
                <a:ea typeface="汉仪中楷简"/>
              </a:rPr>
              <a:t>13/4</a:t>
            </a:r>
            <a:r>
              <a:rPr lang="zh-CN" altLang="en-US" sz="3200" b="1" dirty="0">
                <a:solidFill>
                  <a:srgbClr val="0070C0"/>
                </a:solidFill>
                <a:latin typeface="Calibri"/>
                <a:ea typeface="汉仪中楷简"/>
              </a:rPr>
              <a:t>章保罗第一次旅行布道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9042400" y="4953000"/>
            <a:ext cx="254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13-14</a:t>
            </a:r>
            <a:r>
              <a:rPr lang="zh-CN" altLang="en-US" sz="3200" b="1" dirty="0">
                <a:solidFill>
                  <a:srgbClr val="F79646">
                    <a:lumMod val="50000"/>
                  </a:srgbClr>
                </a:solidFill>
                <a:latin typeface="Calibri"/>
                <a:ea typeface="汉仪中楷简"/>
              </a:rPr>
              <a:t>章保罗被赶、被追、被石头打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0" y="177800"/>
            <a:ext cx="7315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prstClr val="black"/>
                </a:solidFill>
                <a:latin typeface="Calibri"/>
                <a:ea typeface="汉仪中楷简"/>
              </a:rPr>
              <a:t>一、回顾前面经文的内容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8128000" y="0"/>
            <a:ext cx="4064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933" b="1" dirty="0">
                <a:solidFill>
                  <a:prstClr val="black"/>
                </a:solidFill>
                <a:latin typeface="Calibri"/>
                <a:ea typeface="汉仪中楷简"/>
              </a:rPr>
              <a:t>4</a:t>
            </a:r>
            <a:r>
              <a:rPr lang="zh-CN" altLang="en-US" sz="2933" b="1" dirty="0">
                <a:solidFill>
                  <a:prstClr val="black"/>
                </a:solidFill>
                <a:latin typeface="Calibri"/>
                <a:ea typeface="汉仪中楷简"/>
              </a:rPr>
              <a:t>：</a:t>
            </a:r>
            <a:r>
              <a:rPr lang="en-US" altLang="zh-CN" sz="2933" b="1" dirty="0">
                <a:solidFill>
                  <a:prstClr val="black"/>
                </a:solidFill>
                <a:latin typeface="Calibri"/>
                <a:ea typeface="汉仪中楷简"/>
              </a:rPr>
              <a:t>23</a:t>
            </a:r>
            <a:r>
              <a:rPr lang="zh-CN" altLang="en-US" sz="2933" b="1" dirty="0">
                <a:solidFill>
                  <a:prstClr val="black"/>
                </a:solidFill>
                <a:latin typeface="Calibri"/>
                <a:ea typeface="汉仪中楷简"/>
              </a:rPr>
              <a:t>节他们就在</a:t>
            </a:r>
            <a:r>
              <a:rPr lang="zh-CN" altLang="en-US" sz="2933" b="1" dirty="0">
                <a:solidFill>
                  <a:srgbClr val="7030A0"/>
                </a:solidFill>
                <a:latin typeface="Calibri"/>
                <a:ea typeface="汉仪中楷简"/>
              </a:rPr>
              <a:t>一起同心合意的祷告赞美神</a:t>
            </a:r>
            <a:r>
              <a:rPr lang="zh-CN" altLang="en-US" sz="2933" b="1" dirty="0">
                <a:solidFill>
                  <a:prstClr val="black"/>
                </a:solidFill>
                <a:latin typeface="Calibri"/>
                <a:ea typeface="汉仪中楷简"/>
              </a:rPr>
              <a:t>。祷告完了，地大震动，他们就都</a:t>
            </a:r>
            <a:r>
              <a:rPr lang="zh-CN" altLang="en-US" sz="2933" b="1" dirty="0">
                <a:solidFill>
                  <a:srgbClr val="7030A0"/>
                </a:solidFill>
                <a:latin typeface="Calibri"/>
                <a:ea typeface="汉仪中楷简"/>
              </a:rPr>
              <a:t>被圣灵充满，放胆讲论神的道</a:t>
            </a:r>
          </a:p>
        </p:txBody>
      </p:sp>
      <p:sp>
        <p:nvSpPr>
          <p:cNvPr id="14" name="Curved Right Arrow 13"/>
          <p:cNvSpPr/>
          <p:nvPr/>
        </p:nvSpPr>
        <p:spPr>
          <a:xfrm rot="12544085">
            <a:off x="3004064" y="4171462"/>
            <a:ext cx="552657" cy="1635357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rved Right Arrow 14"/>
          <p:cNvSpPr/>
          <p:nvPr/>
        </p:nvSpPr>
        <p:spPr>
          <a:xfrm rot="20350726">
            <a:off x="477321" y="4080574"/>
            <a:ext cx="537695" cy="1641157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urved Right Arrow 15"/>
          <p:cNvSpPr/>
          <p:nvPr/>
        </p:nvSpPr>
        <p:spPr>
          <a:xfrm rot="20481376" flipH="1">
            <a:off x="5417053" y="3435406"/>
            <a:ext cx="513072" cy="1948221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88000" y="5562600"/>
            <a:ext cx="609600" cy="406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Curved Right Arrow 17"/>
          <p:cNvSpPr/>
          <p:nvPr/>
        </p:nvSpPr>
        <p:spPr>
          <a:xfrm rot="12544085">
            <a:off x="8084064" y="4171462"/>
            <a:ext cx="552657" cy="1635357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9144000" y="3327400"/>
            <a:ext cx="609600" cy="406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urved Right Arrow 19"/>
          <p:cNvSpPr/>
          <p:nvPr/>
        </p:nvSpPr>
        <p:spPr>
          <a:xfrm rot="398171" flipH="1">
            <a:off x="11440235" y="3563814"/>
            <a:ext cx="513072" cy="1948221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ight Arrow 20"/>
          <p:cNvSpPr/>
          <p:nvPr/>
        </p:nvSpPr>
        <p:spPr>
          <a:xfrm rot="20079477">
            <a:off x="4545239" y="1796107"/>
            <a:ext cx="3847531" cy="3721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9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6858000"/>
          </a:xfrm>
        </p:spPr>
        <p:txBody>
          <a:bodyPr/>
          <a:lstStyle/>
          <a:p>
            <a:pPr algn="l"/>
            <a:r>
              <a:rPr lang="en-US" altLang="zh-CN" sz="4800" b="1" dirty="0"/>
              <a:t>8</a:t>
            </a:r>
            <a:r>
              <a:rPr lang="zh-CN" altLang="en-US" sz="4800" b="1" dirty="0"/>
              <a:t>：</a:t>
            </a:r>
            <a:r>
              <a:rPr lang="en-US" altLang="zh-CN" sz="4800" b="1" dirty="0"/>
              <a:t>3</a:t>
            </a:r>
            <a:r>
              <a:rPr lang="zh-CN" altLang="en-US" sz="4800" b="1" dirty="0"/>
              <a:t> 扫罗却残害教会，进</a:t>
            </a:r>
            <a:r>
              <a:rPr lang="zh-CN" altLang="en-US" sz="4800" b="1" dirty="0">
                <a:solidFill>
                  <a:srgbClr val="0070C0"/>
                </a:solidFill>
              </a:rPr>
              <a:t>各人的家，拉着男女下在监里</a:t>
            </a:r>
            <a:r>
              <a:rPr lang="zh-CN" altLang="en-US" sz="4800" b="1" dirty="0"/>
              <a:t>。</a:t>
            </a:r>
            <a:endParaRPr lang="zh-CN" altLang="en-US" sz="4800" b="1" dirty="0">
              <a:ea typeface="汉仪中楷简"/>
            </a:endParaRPr>
          </a:p>
        </p:txBody>
      </p:sp>
      <p:pic>
        <p:nvPicPr>
          <p:cNvPr id="1026" name="Picture 2" descr="F:\2024 证道\莱城主日\9 “走出去”之—— 突破你生命的界限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1" y="1"/>
            <a:ext cx="68071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72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165600" y="0"/>
            <a:ext cx="3352800" cy="1295400"/>
          </a:xfrm>
        </p:spPr>
        <p:txBody>
          <a:bodyPr/>
          <a:lstStyle/>
          <a:p>
            <a:pPr algn="l"/>
            <a:r>
              <a:rPr lang="zh-CN" altLang="en-US" sz="3733" b="1" dirty="0">
                <a:ea typeface="汉仪中楷简"/>
              </a:rPr>
              <a:t>耶路撒冷教会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641600" y="5257800"/>
            <a:ext cx="182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3" b="1" dirty="0">
                <a:solidFill>
                  <a:prstClr val="black"/>
                </a:solidFill>
                <a:latin typeface="Calibri"/>
                <a:ea typeface="汉仪中楷简"/>
              </a:rPr>
              <a:t>居比路教会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7416800" y="5257800"/>
            <a:ext cx="2133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3" b="1" dirty="0">
                <a:solidFill>
                  <a:prstClr val="black"/>
                </a:solidFill>
                <a:latin typeface="Calibri"/>
                <a:ea typeface="汉仪中楷简"/>
              </a:rPr>
              <a:t>路司得教会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4800" y="2616200"/>
            <a:ext cx="314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3" b="1" dirty="0">
                <a:solidFill>
                  <a:prstClr val="black"/>
                </a:solidFill>
                <a:latin typeface="Calibri"/>
                <a:ea typeface="汉仪中楷简"/>
              </a:rPr>
              <a:t>撒玛利亚教会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4267200" y="2616200"/>
            <a:ext cx="2641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3" b="1" dirty="0">
                <a:solidFill>
                  <a:prstClr val="black"/>
                </a:solidFill>
                <a:latin typeface="Calibri"/>
                <a:ea typeface="汉仪中楷简"/>
              </a:rPr>
              <a:t>大马色教会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7416800" y="2616200"/>
            <a:ext cx="314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3" b="1" dirty="0">
                <a:solidFill>
                  <a:prstClr val="black"/>
                </a:solidFill>
                <a:latin typeface="Calibri"/>
                <a:ea typeface="汉仪中楷简"/>
              </a:rPr>
              <a:t>安提阿教会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10058400" y="5156200"/>
            <a:ext cx="213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3" b="1" dirty="0">
                <a:solidFill>
                  <a:prstClr val="black"/>
                </a:solidFill>
                <a:latin typeface="Calibri"/>
                <a:ea typeface="汉仪中楷简"/>
              </a:rPr>
              <a:t>特比教会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5080000" y="5257800"/>
            <a:ext cx="2133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733" b="1" dirty="0">
                <a:solidFill>
                  <a:prstClr val="black"/>
                </a:solidFill>
                <a:latin typeface="Arial" charset="0"/>
                <a:ea typeface="汉仪中楷简"/>
              </a:rPr>
              <a:t>以哥念</a:t>
            </a:r>
            <a:r>
              <a:rPr lang="zh-CN" altLang="en-US" sz="3733" b="1" dirty="0">
                <a:solidFill>
                  <a:prstClr val="black"/>
                </a:solidFill>
                <a:latin typeface="Calibri"/>
                <a:ea typeface="汉仪中楷简"/>
              </a:rPr>
              <a:t>教会</a:t>
            </a:r>
          </a:p>
        </p:txBody>
      </p:sp>
      <p:sp>
        <p:nvSpPr>
          <p:cNvPr id="10" name="Down Arrow 9"/>
          <p:cNvSpPr/>
          <p:nvPr/>
        </p:nvSpPr>
        <p:spPr>
          <a:xfrm rot="3134090">
            <a:off x="2429864" y="537298"/>
            <a:ext cx="646176" cy="260859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1" name="Down Arrow 10"/>
          <p:cNvSpPr/>
          <p:nvPr/>
        </p:nvSpPr>
        <p:spPr>
          <a:xfrm rot="18748633">
            <a:off x="7747876" y="902764"/>
            <a:ext cx="646176" cy="200877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2" name="Down Arrow 11"/>
          <p:cNvSpPr/>
          <p:nvPr/>
        </p:nvSpPr>
        <p:spPr>
          <a:xfrm rot="276631">
            <a:off x="5368819" y="1298005"/>
            <a:ext cx="646176" cy="130454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3" name="Down Arrow 12"/>
          <p:cNvSpPr/>
          <p:nvPr/>
        </p:nvSpPr>
        <p:spPr>
          <a:xfrm rot="21434315">
            <a:off x="8057448" y="3647008"/>
            <a:ext cx="646176" cy="130454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 rot="2418839">
            <a:off x="6990744" y="3291710"/>
            <a:ext cx="646176" cy="206089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 rot="3613495">
            <a:off x="5614105" y="2368617"/>
            <a:ext cx="646176" cy="371240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" name="Down Arrow 15"/>
          <p:cNvSpPr/>
          <p:nvPr/>
        </p:nvSpPr>
        <p:spPr>
          <a:xfrm rot="18522207">
            <a:off x="9997451" y="3058799"/>
            <a:ext cx="646176" cy="22371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43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US" altLang="zh-CN" sz="4267" b="1" dirty="0"/>
              <a:t>13</a:t>
            </a:r>
            <a:r>
              <a:rPr lang="zh-CN" altLang="en-US" sz="4267" b="1" dirty="0"/>
              <a:t>：</a:t>
            </a:r>
            <a:r>
              <a:rPr lang="en-US" altLang="zh-CN" sz="4267" b="1" dirty="0"/>
              <a:t>50</a:t>
            </a:r>
            <a:r>
              <a:rPr lang="zh-CN" altLang="en-US" sz="4267" b="1" dirty="0"/>
              <a:t>但犹太人挑唆虔敬尊贵的妇女，和城内有名望的人，逼迫保罗，巴拿巴，</a:t>
            </a:r>
            <a:r>
              <a:rPr lang="zh-CN" altLang="en-US" sz="4267" b="1" dirty="0">
                <a:solidFill>
                  <a:schemeClr val="accent6">
                    <a:lumMod val="75000"/>
                  </a:schemeClr>
                </a:solidFill>
              </a:rPr>
              <a:t>将他们赶出境外</a:t>
            </a:r>
            <a:r>
              <a:rPr lang="zh-CN" altLang="en-US" sz="4267" b="1" dirty="0"/>
              <a:t>。</a:t>
            </a:r>
            <a:br>
              <a:rPr lang="en-US" altLang="zh-CN" sz="4267" b="1" dirty="0"/>
            </a:br>
            <a:r>
              <a:rPr lang="en-US" altLang="zh-CN" sz="4267" b="1" dirty="0"/>
              <a:t>14</a:t>
            </a:r>
            <a:r>
              <a:rPr lang="zh-CN" altLang="en-US" sz="4267" b="1" dirty="0"/>
              <a:t>：</a:t>
            </a:r>
            <a:r>
              <a:rPr lang="en-US" altLang="zh-CN" sz="4267" b="1" dirty="0"/>
              <a:t>5</a:t>
            </a:r>
            <a:r>
              <a:rPr lang="zh-CN" altLang="en-US" sz="4267" b="1" dirty="0"/>
              <a:t>那时，外邦人和犹太人，并他们的官长，一齐拥上来，</a:t>
            </a:r>
            <a:r>
              <a:rPr lang="zh-CN" altLang="en-US" sz="4267" b="1" dirty="0">
                <a:solidFill>
                  <a:schemeClr val="accent6">
                    <a:lumMod val="75000"/>
                  </a:schemeClr>
                </a:solidFill>
              </a:rPr>
              <a:t>要凌辱使徒，用石头打他们</a:t>
            </a:r>
            <a:r>
              <a:rPr lang="zh-CN" altLang="en-US" sz="4267" b="1" dirty="0"/>
              <a:t>。</a:t>
            </a:r>
            <a:r>
              <a:rPr lang="en-US" altLang="zh-CN" sz="4267" b="1" dirty="0"/>
              <a:t>6</a:t>
            </a:r>
            <a:r>
              <a:rPr lang="zh-CN" altLang="en-US" sz="4267" b="1" dirty="0">
                <a:solidFill>
                  <a:schemeClr val="accent6">
                    <a:lumMod val="75000"/>
                  </a:schemeClr>
                </a:solidFill>
              </a:rPr>
              <a:t>使徒知道了，就逃往吕高尼的路司得</a:t>
            </a:r>
            <a:r>
              <a:rPr lang="zh-CN" altLang="en-US" sz="4267" b="1" dirty="0"/>
              <a:t>，特庇，两个城，和周围地方去。</a:t>
            </a:r>
            <a:br>
              <a:rPr lang="en-US" altLang="zh-CN" sz="4267" b="1" dirty="0"/>
            </a:br>
            <a:br>
              <a:rPr lang="en-US" altLang="zh-CN" sz="2400" b="1" dirty="0"/>
            </a:br>
            <a:r>
              <a:rPr lang="en-US" altLang="zh-CN" sz="4267" b="1" dirty="0"/>
              <a:t>19</a:t>
            </a:r>
            <a:r>
              <a:rPr lang="zh-CN" altLang="en-US" sz="4267" b="1" dirty="0"/>
              <a:t>但有些犹太人，从安提阿和以哥念来，挑唆众人，</a:t>
            </a:r>
            <a:r>
              <a:rPr lang="zh-CN" altLang="en-US" sz="4267" b="1" dirty="0">
                <a:solidFill>
                  <a:schemeClr val="accent6">
                    <a:lumMod val="75000"/>
                  </a:schemeClr>
                </a:solidFill>
              </a:rPr>
              <a:t>就用石头打保罗，以为他是死了</a:t>
            </a:r>
            <a:r>
              <a:rPr lang="zh-CN" altLang="en-US" sz="4267" b="1" dirty="0"/>
              <a:t>，便拖到城外。</a:t>
            </a:r>
            <a:endParaRPr lang="zh-CN" altLang="en-US" sz="4267" b="1" dirty="0">
              <a:ea typeface="汉仪中楷简"/>
            </a:endParaRPr>
          </a:p>
        </p:txBody>
      </p:sp>
    </p:spTree>
    <p:extLst>
      <p:ext uri="{BB962C8B-B14F-4D97-AF65-F5344CB8AC3E}">
        <p14:creationId xmlns:p14="http://schemas.microsoft.com/office/powerpoint/2010/main" val="155730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6858000"/>
          </a:xfrm>
        </p:spPr>
        <p:txBody>
          <a:bodyPr/>
          <a:lstStyle/>
          <a:p>
            <a:pPr algn="l"/>
            <a:r>
              <a:rPr lang="en-US" altLang="zh-CN" sz="4800" b="1" dirty="0"/>
              <a:t>14</a:t>
            </a:r>
            <a:r>
              <a:rPr lang="zh-CN" altLang="en-US" sz="4800" b="1" dirty="0"/>
              <a:t>：</a:t>
            </a:r>
            <a:r>
              <a:rPr lang="en-US" altLang="zh-CN" sz="4800" b="1" dirty="0"/>
              <a:t>26</a:t>
            </a:r>
            <a:r>
              <a:rPr lang="zh-CN" altLang="en-US" sz="4800" b="1" dirty="0"/>
              <a:t>从那里坐船，往安提阿去</a:t>
            </a:r>
            <a:r>
              <a:rPr lang="en-US" altLang="zh-CN" sz="4800" b="1" dirty="0"/>
              <a:t>……</a:t>
            </a:r>
            <a:br>
              <a:rPr lang="zh-CN" altLang="en-US" sz="4800" b="1" dirty="0"/>
            </a:br>
            <a:r>
              <a:rPr lang="en-US" altLang="zh-CN" sz="4800" b="1" dirty="0"/>
              <a:t>27</a:t>
            </a:r>
            <a:r>
              <a:rPr lang="zh-CN" altLang="en-US" sz="4800" b="1" dirty="0"/>
              <a:t>到了那里，聚集了会众，</a:t>
            </a:r>
            <a:r>
              <a:rPr lang="zh-CN" altLang="en-US" sz="4800" b="1" dirty="0">
                <a:solidFill>
                  <a:srgbClr val="0070C0"/>
                </a:solidFill>
              </a:rPr>
              <a:t>就述说神借他们所行的一切事，并神怎样为外邦人开了信道的门</a:t>
            </a:r>
            <a:r>
              <a:rPr lang="zh-CN" altLang="en-US" sz="4800" b="1" dirty="0"/>
              <a:t>。</a:t>
            </a:r>
            <a:endParaRPr lang="zh-CN" altLang="en-US" sz="4800" b="1" dirty="0">
              <a:ea typeface="汉仪中楷简"/>
            </a:endParaRPr>
          </a:p>
        </p:txBody>
      </p:sp>
      <p:pic>
        <p:nvPicPr>
          <p:cNvPr id="1026" name="Picture 2" descr="F:\2024 证道\莱城主日\9 “走出去”之—— 突破你生命的界限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1" y="1"/>
            <a:ext cx="68071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6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zh-CN" altLang="en-US" sz="4800" b="1" dirty="0">
                <a:ea typeface="汉仪中楷简"/>
              </a:rPr>
              <a:t>二、耶路撒冷大会的起因</a:t>
            </a:r>
            <a:br>
              <a:rPr lang="en-US" altLang="zh-CN" sz="4800" b="1" dirty="0">
                <a:ea typeface="汉仪中楷简"/>
              </a:rPr>
            </a:br>
            <a:br>
              <a:rPr lang="en-US" altLang="zh-CN" sz="2400" b="1" dirty="0">
                <a:ea typeface="汉仪中楷简"/>
              </a:rPr>
            </a:br>
            <a:r>
              <a:rPr lang="zh-CN" altLang="en-US" sz="4800" b="1" dirty="0">
                <a:ea typeface="汉仪中楷简"/>
              </a:rPr>
              <a:t> </a:t>
            </a:r>
            <a:r>
              <a:rPr lang="en-US" altLang="zh-CN" sz="4800" b="1" dirty="0">
                <a:ea typeface="汉仪中楷简"/>
              </a:rPr>
              <a:t>15</a:t>
            </a:r>
            <a:r>
              <a:rPr lang="zh-CN" altLang="en-US" sz="4800" b="1" dirty="0">
                <a:ea typeface="汉仪中楷简"/>
              </a:rPr>
              <a:t>：</a:t>
            </a:r>
            <a:r>
              <a:rPr lang="en-US" altLang="zh-CN" sz="4800" b="1" dirty="0">
                <a:ea typeface="汉仪中楷简"/>
              </a:rPr>
              <a:t>1</a:t>
            </a:r>
            <a:r>
              <a:rPr lang="zh-CN" altLang="en-US" sz="4800" b="1" dirty="0">
                <a:ea typeface="汉仪中楷简"/>
              </a:rPr>
              <a:t>：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有几个人</a:t>
            </a:r>
            <a:r>
              <a:rPr lang="zh-CN" altLang="en-US" sz="4800" b="1" dirty="0">
                <a:ea typeface="汉仪中楷简"/>
              </a:rPr>
              <a:t>从犹太下来，教训弟兄们说，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你们若不按摩西的规条受割礼，不能得救</a:t>
            </a:r>
            <a:r>
              <a:rPr lang="zh-CN" altLang="en-US" sz="4800" b="1" dirty="0">
                <a:ea typeface="汉仪中楷简"/>
              </a:rPr>
              <a:t>。</a:t>
            </a:r>
            <a:br>
              <a:rPr lang="en-US" altLang="zh-CN" sz="4800" b="1" dirty="0">
                <a:ea typeface="汉仪中楷简"/>
              </a:rPr>
            </a:br>
            <a:br>
              <a:rPr lang="en-US" altLang="zh-CN" sz="2400" b="1" dirty="0">
                <a:ea typeface="汉仪中楷简"/>
              </a:rPr>
            </a:br>
            <a:r>
              <a:rPr lang="zh-CN" altLang="en-US" sz="4800" b="1" dirty="0">
                <a:ea typeface="汉仪中楷简"/>
              </a:rPr>
              <a:t> </a:t>
            </a:r>
            <a:r>
              <a:rPr lang="en-US" altLang="zh-CN" sz="4800" b="1" dirty="0">
                <a:ea typeface="汉仪中楷简"/>
              </a:rPr>
              <a:t>13</a:t>
            </a:r>
            <a:r>
              <a:rPr lang="zh-CN" altLang="en-US" sz="4800" b="1" dirty="0">
                <a:ea typeface="汉仪中楷简"/>
              </a:rPr>
              <a:t>：</a:t>
            </a:r>
            <a:r>
              <a:rPr lang="en-US" altLang="zh-CN" sz="4800" b="1" dirty="0">
                <a:ea typeface="汉仪中楷简"/>
              </a:rPr>
              <a:t>38</a:t>
            </a:r>
            <a:r>
              <a:rPr lang="zh-CN" altLang="en-US" sz="4800" b="1" dirty="0">
                <a:ea typeface="汉仪中楷简"/>
              </a:rPr>
              <a:t>所以弟兄们，你们当晓得，赦罪的道是由</a:t>
            </a:r>
            <a:r>
              <a:rPr lang="zh-CN" altLang="en-US" b="1" dirty="0">
                <a:solidFill>
                  <a:srgbClr val="0070C0"/>
                </a:solidFill>
                <a:ea typeface="汉仪中楷简"/>
              </a:rPr>
              <a:t>这人</a:t>
            </a:r>
            <a:r>
              <a:rPr lang="zh-CN" altLang="en-US" sz="4800" b="1" dirty="0">
                <a:ea typeface="汉仪中楷简"/>
              </a:rPr>
              <a:t>传给你们的。</a:t>
            </a:r>
            <a:r>
              <a:rPr lang="en-US" altLang="zh-CN" sz="4800" b="1" dirty="0">
                <a:ea typeface="汉仪中楷简"/>
              </a:rPr>
              <a:t>39</a:t>
            </a:r>
            <a:r>
              <a:rPr lang="zh-CN" altLang="en-US" sz="4800" b="1" dirty="0">
                <a:ea typeface="汉仪中楷简"/>
              </a:rPr>
              <a:t>你们靠摩西的律法，在一切不得称义的事上，</a:t>
            </a:r>
            <a:r>
              <a:rPr lang="zh-CN" altLang="en-US" sz="4800" b="1" dirty="0">
                <a:solidFill>
                  <a:srgbClr val="0070C0"/>
                </a:solidFill>
                <a:ea typeface="汉仪中楷简"/>
              </a:rPr>
              <a:t>信靠这人</a:t>
            </a:r>
            <a:r>
              <a:rPr lang="zh-CN" altLang="en-US" sz="4800" b="1" dirty="0">
                <a:ea typeface="汉仪中楷简"/>
              </a:rPr>
              <a:t>，就都得称义了。</a:t>
            </a:r>
          </a:p>
        </p:txBody>
      </p:sp>
    </p:spTree>
    <p:extLst>
      <p:ext uri="{BB962C8B-B14F-4D97-AF65-F5344CB8AC3E}">
        <p14:creationId xmlns:p14="http://schemas.microsoft.com/office/powerpoint/2010/main" val="248864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5588000" y="0"/>
            <a:ext cx="660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zh-CN" sz="4800" b="1" dirty="0">
                <a:solidFill>
                  <a:prstClr val="black"/>
                </a:solidFill>
                <a:latin typeface="Calibri"/>
                <a:ea typeface="汉仪中楷简"/>
              </a:rPr>
            </a:br>
            <a:br>
              <a:rPr lang="en-US" altLang="zh-CN" sz="4800" b="1" dirty="0">
                <a:solidFill>
                  <a:prstClr val="black"/>
                </a:solidFill>
                <a:latin typeface="Calibri"/>
                <a:ea typeface="汉仪中楷简"/>
              </a:rPr>
            </a:br>
            <a:r>
              <a:rPr lang="en-US" altLang="zh-CN" sz="4800" b="1" dirty="0">
                <a:solidFill>
                  <a:prstClr val="black"/>
                </a:solidFill>
                <a:latin typeface="Calibri"/>
                <a:ea typeface="汉仪中楷简"/>
              </a:rPr>
              <a:t>       </a:t>
            </a:r>
            <a:endParaRPr lang="zh-CN" altLang="en-US" sz="4800" b="1" dirty="0">
              <a:solidFill>
                <a:prstClr val="black"/>
              </a:solidFill>
              <a:latin typeface="Calibri"/>
              <a:ea typeface="汉仪中楷简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00200"/>
          <a:ext cx="12192000" cy="528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5200">
                <a:tc>
                  <a:txBody>
                    <a:bodyPr/>
                    <a:lstStyle/>
                    <a:p>
                      <a:r>
                        <a:rPr lang="zh-CN" altLang="en-US" sz="5300" b="1" dirty="0">
                          <a:solidFill>
                            <a:srgbClr val="FFFF00"/>
                          </a:solidFill>
                          <a:ea typeface="汉仪中楷简"/>
                        </a:rPr>
                        <a:t>保罗的观点：</a:t>
                      </a:r>
                      <a:endParaRPr lang="en-US" sz="530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5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j-lt"/>
                          <a:ea typeface="汉仪中楷简"/>
                          <a:cs typeface="+mj-cs"/>
                        </a:rPr>
                        <a:t>几个犹太基督徒观点：</a:t>
                      </a:r>
                      <a:endParaRPr kumimoji="0" lang="en-US" altLang="zh-CN" sz="5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j-lt"/>
                        <a:ea typeface="汉仪中楷简"/>
                        <a:cs typeface="+mj-cs"/>
                      </a:endParaRPr>
                    </a:p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916">
                <a:tc>
                  <a:txBody>
                    <a:bodyPr/>
                    <a:lstStyle/>
                    <a:p>
                      <a:r>
                        <a:rPr lang="zh-CN" altLang="en-US" sz="5300" b="1" dirty="0">
                          <a:ea typeface="汉仪中楷简"/>
                        </a:rPr>
                        <a:t>人得救是通过接受主耶稣。</a:t>
                      </a:r>
                      <a:endParaRPr lang="en-US" sz="53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300" b="1" dirty="0">
                          <a:latin typeface="+mj-lt"/>
                          <a:ea typeface="汉仪中楷简"/>
                          <a:cs typeface="+mj-cs"/>
                        </a:rPr>
                        <a:t>       人得救是通过接受主耶稣 </a:t>
                      </a:r>
                      <a:r>
                        <a:rPr lang="en-US" altLang="zh-CN" sz="5300" b="1" dirty="0">
                          <a:latin typeface="+mj-lt"/>
                          <a:ea typeface="汉仪中楷简"/>
                          <a:cs typeface="+mj-cs"/>
                        </a:rPr>
                        <a:t>+ </a:t>
                      </a:r>
                      <a:r>
                        <a:rPr lang="zh-CN" altLang="en-US" sz="5300" b="1" dirty="0">
                          <a:latin typeface="+mj-lt"/>
                          <a:ea typeface="汉仪中楷简"/>
                          <a:cs typeface="+mj-cs"/>
                        </a:rPr>
                        <a:t>行割礼</a:t>
                      </a:r>
                      <a:r>
                        <a:rPr lang="en-US" altLang="zh-CN" sz="5300" b="1" dirty="0">
                          <a:latin typeface="+mj-lt"/>
                          <a:ea typeface="汉仪中楷简"/>
                          <a:cs typeface="+mj-cs"/>
                        </a:rPr>
                        <a:t>+</a:t>
                      </a:r>
                      <a:r>
                        <a:rPr lang="zh-CN" altLang="en-US" sz="5300" b="1" dirty="0">
                          <a:latin typeface="+mj-lt"/>
                          <a:ea typeface="汉仪中楷简"/>
                          <a:cs typeface="+mj-cs"/>
                        </a:rPr>
                        <a:t>守律法上的规条</a:t>
                      </a:r>
                      <a:endParaRPr lang="en-US" altLang="zh-CN" sz="5300" b="1" dirty="0">
                        <a:latin typeface="+mj-lt"/>
                        <a:ea typeface="汉仪中楷简"/>
                        <a:cs typeface="+mj-cs"/>
                      </a:endParaRPr>
                    </a:p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得救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9802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2350</TotalTime>
  <Words>1209</Words>
  <Application>Microsoft Office PowerPoint</Application>
  <PresentationFormat>Widescreen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宋体</vt:lpstr>
      <vt:lpstr>汉仪中楷简</vt:lpstr>
      <vt:lpstr>Arial</vt:lpstr>
      <vt:lpstr>Calibri</vt:lpstr>
      <vt:lpstr>1_Office 主题</vt:lpstr>
      <vt:lpstr>“走出去”之——识别撒但的诡计 徒15：1-21</vt:lpstr>
      <vt:lpstr>祈祷/Prayer</vt:lpstr>
      <vt:lpstr>2章教会建立</vt:lpstr>
      <vt:lpstr>8：3 扫罗却残害教会，进各人的家，拉着男女下在监里。</vt:lpstr>
      <vt:lpstr>耶路撒冷教会</vt:lpstr>
      <vt:lpstr>13：50但犹太人挑唆虔敬尊贵的妇女，和城内有名望的人，逼迫保罗，巴拿巴，将他们赶出境外。 14：5那时，外邦人和犹太人，并他们的官长，一齐拥上来，要凌辱使徒，用石头打他们。6使徒知道了，就逃往吕高尼的路司得，特庇，两个城，和周围地方去。  19但有些犹太人，从安提阿和以哥念来，挑唆众人，就用石头打保罗，以为他是死了，便拖到城外。</vt:lpstr>
      <vt:lpstr>14：26从那里坐船，往安提阿去…… 27到了那里，聚集了会众，就述说神借他们所行的一切事，并神怎样为外邦人开了信道的门。</vt:lpstr>
      <vt:lpstr>二、耶路撒冷大会的起因   15：1：有几个人从犹太下来，教训弟兄们说，你们若不按摩西的规条受割礼，不能得救。   13：38所以弟兄们，你们当晓得，赦罪的道是由这人传给你们的。39你们靠摩西的律法，在一切不得称义的事上，信靠这人，就都得称义了。</vt:lpstr>
      <vt:lpstr>得救</vt:lpstr>
      <vt:lpstr>8你们得救是本乎恩，也因着信，这并不是出于自己，乃是神所赐的。9也不是出于行为，免得有人自夸。   8 For it is by grace you have been saved, through faith – and this is not from yourselves, it is the gift of God – 9 not by works, so that no one can boast.”                                                     弗2：8-9</vt:lpstr>
      <vt:lpstr>PowerPoint Presentation</vt:lpstr>
      <vt:lpstr>徒15：2 保罗巴拿巴与他们大大地分争辩论，众门徒就定规，叫保罗，巴拿巴和本会中几个人，为所辩论的，上耶路撒冷去，见使徒和长老。</vt:lpstr>
      <vt:lpstr>三、使徒们的接待和决定   6使徒和长老，聚会商议这事。7辩论已经多了，彼得就起来，说，诸位弟兄，你们知道神早已在你们中间拣选了我，叫外邦人从我口中得听福音之道，而且相信。</vt:lpstr>
      <vt:lpstr>8知道人心的神，也为他们作了见证。赐圣灵给他们，正如给我们一样。 9又借着信，洁净了他们的心，并不分他们我们。 10现在为什么试探神，要把我们祖宗和我们所不能负的轭，放在门徒的颈项上呢？ 11我们得救，乃是因主耶稣的恩，和他们一样，这是我们所信的。</vt:lpstr>
      <vt:lpstr>13雅各就说：诸位弟兄，请听我的话。14方才西门述说神当初怎样眷顾外邦人，从他们中间选取百姓归于自己的名下15众先知的话，也与这意思相合。16正如经上所写的，此后我要回来，重新修造大卫倒塌的帐幕，把那破坏的，重新修造建立起来。17叫余剩的人，就是凡称为我名下的外邦人，都寻求主。18这话是从创世以来，显明这事的主说的。</vt:lpstr>
      <vt:lpstr>19不可难为那归服神的外邦人。  20只要写信，吩咐他们禁戒偶像的污秽和奸淫，并勒死的牲畜，和血。</vt:lpstr>
      <vt:lpstr>总结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Eva Li</cp:lastModifiedBy>
  <cp:revision>324</cp:revision>
  <dcterms:created xsi:type="dcterms:W3CDTF">2018-06-05T19:05:47Z</dcterms:created>
  <dcterms:modified xsi:type="dcterms:W3CDTF">2024-06-23T20:52:38Z</dcterms:modified>
</cp:coreProperties>
</file>